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</p:sldIdLst>
  <p:sldSz cy="5143500" cx="9144000"/>
  <p:notesSz cx="6858000" cy="9144000"/>
  <p:embeddedFontLst>
    <p:embeddedFont>
      <p:font typeface="Raleway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Raleway-regular.fntdata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aleway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aleway-boldItalic.fntdata"/><Relationship Id="rId30" Type="http://schemas.openxmlformats.org/officeDocument/2006/relationships/font" Target="fonts/Raleway-italic.fntdata"/><Relationship Id="rId11" Type="http://schemas.openxmlformats.org/officeDocument/2006/relationships/slide" Target="slides/slide5.xml"/><Relationship Id="rId33" Type="http://schemas.openxmlformats.org/officeDocument/2006/relationships/font" Target="fonts/Lato-bold.fntdata"/><Relationship Id="rId10" Type="http://schemas.openxmlformats.org/officeDocument/2006/relationships/slide" Target="slides/slide4.xml"/><Relationship Id="rId32" Type="http://schemas.openxmlformats.org/officeDocument/2006/relationships/font" Target="fonts/Lato-regular.fntdata"/><Relationship Id="rId13" Type="http://schemas.openxmlformats.org/officeDocument/2006/relationships/slide" Target="slides/slide7.xml"/><Relationship Id="rId35" Type="http://schemas.openxmlformats.org/officeDocument/2006/relationships/font" Target="fonts/Lato-boldItalic.fntdata"/><Relationship Id="rId12" Type="http://schemas.openxmlformats.org/officeDocument/2006/relationships/slide" Target="slides/slide6.xml"/><Relationship Id="rId34" Type="http://schemas.openxmlformats.org/officeDocument/2006/relationships/font" Target="fonts/Lato-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e30c8f2a61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e30c8f2a61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e30c8f2a61_0_6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2e30c8f2a61_0_6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e30c8f2a61_0_6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2e30c8f2a61_0_6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e30c8f2a61_0_6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e30c8f2a61_0_6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e30c8f2a61_0_6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e30c8f2a61_0_6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e30c8f2a61_0_6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2e30c8f2a61_0_6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e30c8f2a61_0_6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e30c8f2a61_0_6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e30c8f2a61_0_6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e30c8f2a61_0_6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2e30c8f2a61_0_6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2e30c8f2a61_0_6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e30c8f2a61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e30c8f2a61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e30c8f2a61_0_6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e30c8f2a61_0_6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e30c8f2a61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e30c8f2a61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e30c8f2a61_0_6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e30c8f2a61_0_6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e30c8f2a61_0_7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e30c8f2a61_0_7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e30c8f2a61_0_3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e30c8f2a61_0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e30c8f2a61_0_4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e30c8f2a61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e30c8f2a61_0_5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e30c8f2a61_0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e30c8f2a61_0_5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e30c8f2a61_0_5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e30c8f2a61_0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e30c8f2a61_0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e30c8f2a61_0_6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e30c8f2a61_0_6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e30c8f2a61_0_6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e30c8f2a61_0_6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" name="Google Shape;56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7" name="Google Shape;57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1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1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1" name="Google Shape;71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1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17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4" name="Google Shape;84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" name="Google Shape;87;p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8" name="Google Shape;88;p1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1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91" name="Google Shape;91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" name="Google Shape;94;p1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5" name="Google Shape;95;p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7" name="Google Shape;97;p1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9" name="Google Shape;99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oogle Shape;101;p2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02" name="Google Shape;102;p2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" name="Google Shape;104;p2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5" name="Google Shape;105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8" name="Google Shape;108;p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9" name="Google Shape;109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1" name="Google Shape;111;p2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112" name="Google Shape;112;p2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13" name="Google Shape;113;p2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4" name="Google Shape;114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17" name="Google Shape;117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oogle Shape;119;p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0" name="Google Shape;120;p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23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3" name="Google Shape;123;p23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5"/>
          <p:cNvSpPr txBox="1"/>
          <p:nvPr>
            <p:ph type="ctrTitle"/>
          </p:nvPr>
        </p:nvSpPr>
        <p:spPr>
          <a:xfrm>
            <a:off x="1076375" y="1433975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t-PT" sz="3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Hospital Management System </a:t>
            </a:r>
            <a:endParaRPr b="0" sz="3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t-PT" sz="32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Databases course</a:t>
            </a:r>
            <a:endParaRPr b="0" sz="32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2" name="Google Shape;132;p25"/>
          <p:cNvSpPr txBox="1"/>
          <p:nvPr>
            <p:ph idx="1" type="subTitle"/>
          </p:nvPr>
        </p:nvSpPr>
        <p:spPr>
          <a:xfrm>
            <a:off x="449625" y="3631475"/>
            <a:ext cx="3111300" cy="116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Realizado por: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Luís Seco, 2020211927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4"/>
          <p:cNvSpPr txBox="1"/>
          <p:nvPr>
            <p:ph type="title"/>
          </p:nvPr>
        </p:nvSpPr>
        <p:spPr>
          <a:xfrm>
            <a:off x="74500" y="40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Endpoints implemented - Login</a:t>
            </a:r>
            <a:endParaRPr/>
          </a:p>
        </p:txBody>
      </p:sp>
      <p:pic>
        <p:nvPicPr>
          <p:cNvPr id="186" name="Google Shape;18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1175" y="1350550"/>
            <a:ext cx="5811026" cy="3530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5"/>
          <p:cNvSpPr txBox="1"/>
          <p:nvPr>
            <p:ph type="title"/>
          </p:nvPr>
        </p:nvSpPr>
        <p:spPr>
          <a:xfrm>
            <a:off x="74500" y="40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Endpoints implemented - User token</a:t>
            </a:r>
            <a:endParaRPr/>
          </a:p>
        </p:txBody>
      </p:sp>
      <p:pic>
        <p:nvPicPr>
          <p:cNvPr id="192" name="Google Shape;19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1650" y="1483800"/>
            <a:ext cx="7051848" cy="278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6"/>
          <p:cNvSpPr txBox="1"/>
          <p:nvPr>
            <p:ph type="title"/>
          </p:nvPr>
        </p:nvSpPr>
        <p:spPr>
          <a:xfrm>
            <a:off x="74500" y="40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Endpoints implemented - Create appointment</a:t>
            </a:r>
            <a:endParaRPr/>
          </a:p>
        </p:txBody>
      </p:sp>
      <p:pic>
        <p:nvPicPr>
          <p:cNvPr id="198" name="Google Shape;19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9850" y="1424875"/>
            <a:ext cx="5759877" cy="3473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7"/>
          <p:cNvSpPr txBox="1"/>
          <p:nvPr>
            <p:ph type="title"/>
          </p:nvPr>
        </p:nvSpPr>
        <p:spPr>
          <a:xfrm>
            <a:off x="74500" y="40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Endpoints implemented - Get appointment</a:t>
            </a:r>
            <a:endParaRPr/>
          </a:p>
        </p:txBody>
      </p:sp>
      <p:pic>
        <p:nvPicPr>
          <p:cNvPr id="204" name="Google Shape;20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6600" y="1335125"/>
            <a:ext cx="5159398" cy="3088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8"/>
          <p:cNvSpPr txBox="1"/>
          <p:nvPr>
            <p:ph type="title"/>
          </p:nvPr>
        </p:nvSpPr>
        <p:spPr>
          <a:xfrm>
            <a:off x="74500" y="40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Endpoints implemented - Schedule surgery</a:t>
            </a:r>
            <a:endParaRPr/>
          </a:p>
        </p:txBody>
      </p:sp>
      <p:pic>
        <p:nvPicPr>
          <p:cNvPr id="210" name="Google Shape;21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8975" y="1483800"/>
            <a:ext cx="5303849" cy="3302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9"/>
          <p:cNvSpPr txBox="1"/>
          <p:nvPr>
            <p:ph type="title"/>
          </p:nvPr>
        </p:nvSpPr>
        <p:spPr>
          <a:xfrm>
            <a:off x="74500" y="40400"/>
            <a:ext cx="90075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Endpoints implemented - Schedule surgery in hospitalization</a:t>
            </a:r>
            <a:endParaRPr/>
          </a:p>
        </p:txBody>
      </p:sp>
      <p:pic>
        <p:nvPicPr>
          <p:cNvPr id="216" name="Google Shape;216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3325" y="1347500"/>
            <a:ext cx="5566802" cy="336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0"/>
          <p:cNvSpPr txBox="1"/>
          <p:nvPr>
            <p:ph type="title"/>
          </p:nvPr>
        </p:nvSpPr>
        <p:spPr>
          <a:xfrm>
            <a:off x="74500" y="40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Endpoints implemented - Add prescription</a:t>
            </a:r>
            <a:endParaRPr/>
          </a:p>
        </p:txBody>
      </p:sp>
      <p:pic>
        <p:nvPicPr>
          <p:cNvPr id="222" name="Google Shape;22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3400" y="1409450"/>
            <a:ext cx="5691474" cy="3459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1"/>
          <p:cNvSpPr txBox="1"/>
          <p:nvPr>
            <p:ph type="title"/>
          </p:nvPr>
        </p:nvSpPr>
        <p:spPr>
          <a:xfrm>
            <a:off x="74500" y="40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Endpoints implemented - Get prescriptions</a:t>
            </a:r>
            <a:endParaRPr/>
          </a:p>
        </p:txBody>
      </p:sp>
      <p:pic>
        <p:nvPicPr>
          <p:cNvPr id="228" name="Google Shape;22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6150" y="1359150"/>
            <a:ext cx="5451699" cy="338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2"/>
          <p:cNvSpPr txBox="1"/>
          <p:nvPr>
            <p:ph type="title"/>
          </p:nvPr>
        </p:nvSpPr>
        <p:spPr>
          <a:xfrm>
            <a:off x="74500" y="40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Endpoints implemented - Execute payment </a:t>
            </a:r>
            <a:endParaRPr/>
          </a:p>
        </p:txBody>
      </p:sp>
      <p:pic>
        <p:nvPicPr>
          <p:cNvPr id="234" name="Google Shape;23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9499" y="1375300"/>
            <a:ext cx="5245000" cy="3144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3"/>
          <p:cNvSpPr txBox="1"/>
          <p:nvPr>
            <p:ph type="title"/>
          </p:nvPr>
        </p:nvSpPr>
        <p:spPr>
          <a:xfrm>
            <a:off x="74500" y="40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Endpoints implemented - Top 3 clients</a:t>
            </a:r>
            <a:endParaRPr/>
          </a:p>
        </p:txBody>
      </p:sp>
      <p:pic>
        <p:nvPicPr>
          <p:cNvPr id="240" name="Google Shape;24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7788" y="1375325"/>
            <a:ext cx="5428424" cy="33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I</a:t>
            </a:r>
            <a:r>
              <a:rPr lang="pt-PT"/>
              <a:t>ndex</a:t>
            </a:r>
            <a:endParaRPr/>
          </a:p>
        </p:txBody>
      </p:sp>
      <p:sp>
        <p:nvSpPr>
          <p:cNvPr id="138" name="Google Shape;138;p26"/>
          <p:cNvSpPr txBox="1"/>
          <p:nvPr>
            <p:ph idx="1" type="body"/>
          </p:nvPr>
        </p:nvSpPr>
        <p:spPr>
          <a:xfrm>
            <a:off x="615150" y="20915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PT" sz="1500"/>
              <a:t>Objectives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PT" sz="1500"/>
              <a:t>The ER diagram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PT" sz="1500"/>
              <a:t>How to run the software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PT" sz="1500"/>
              <a:t>Endpoints </a:t>
            </a:r>
            <a:r>
              <a:rPr lang="pt-PT" sz="1500"/>
              <a:t>implemented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pt-PT" sz="1500"/>
              <a:t>Conclusion </a:t>
            </a:r>
            <a:endParaRPr sz="15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44"/>
          <p:cNvSpPr txBox="1"/>
          <p:nvPr>
            <p:ph type="title"/>
          </p:nvPr>
        </p:nvSpPr>
        <p:spPr>
          <a:xfrm>
            <a:off x="74500" y="40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Endpoints implemented - Daily summary</a:t>
            </a:r>
            <a:endParaRPr/>
          </a:p>
        </p:txBody>
      </p:sp>
      <p:pic>
        <p:nvPicPr>
          <p:cNvPr id="246" name="Google Shape;24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2399" y="1313350"/>
            <a:ext cx="5299200" cy="340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Conclusion</a:t>
            </a:r>
            <a:endParaRPr/>
          </a:p>
        </p:txBody>
      </p:sp>
      <p:sp>
        <p:nvSpPr>
          <p:cNvPr id="252" name="Google Shape;252;p4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9060" lvl="0" marL="457200" rtl="0" algn="just">
              <a:spcBef>
                <a:spcPts val="0"/>
              </a:spcBef>
              <a:spcAft>
                <a:spcPts val="0"/>
              </a:spcAft>
              <a:buSzPts val="1740"/>
              <a:buChar char="●"/>
            </a:pPr>
            <a:r>
              <a:rPr lang="pt-PT" sz="1739"/>
              <a:t>After the development of this project,  I understood the importance of the ER model for a well </a:t>
            </a:r>
            <a:r>
              <a:rPr lang="pt-PT" sz="1739"/>
              <a:t>structured</a:t>
            </a:r>
            <a:r>
              <a:rPr lang="pt-PT" sz="1739"/>
              <a:t> database.</a:t>
            </a:r>
            <a:endParaRPr sz="1739"/>
          </a:p>
          <a:p>
            <a:pPr indent="-339060" lvl="0" marL="457200" rtl="0" algn="just">
              <a:spcBef>
                <a:spcPts val="0"/>
              </a:spcBef>
              <a:spcAft>
                <a:spcPts val="0"/>
              </a:spcAft>
              <a:buSzPts val="1740"/>
              <a:buChar char="●"/>
            </a:pPr>
            <a:r>
              <a:rPr lang="pt-PT" sz="1739"/>
              <a:t>The importance of API’s(Postman) to obtain data</a:t>
            </a:r>
            <a:endParaRPr sz="1739"/>
          </a:p>
          <a:p>
            <a:pPr indent="-339060" lvl="0" marL="457200" rtl="0" algn="just">
              <a:spcBef>
                <a:spcPts val="0"/>
              </a:spcBef>
              <a:spcAft>
                <a:spcPts val="0"/>
              </a:spcAft>
              <a:buSzPts val="1740"/>
              <a:buChar char="●"/>
            </a:pPr>
            <a:r>
              <a:rPr lang="pt-PT" sz="1739"/>
              <a:t>Better understanding in </a:t>
            </a:r>
            <a:r>
              <a:rPr lang="pt-PT" sz="1739"/>
              <a:t>writing</a:t>
            </a:r>
            <a:r>
              <a:rPr lang="pt-PT" sz="1739"/>
              <a:t> complex </a:t>
            </a:r>
            <a:r>
              <a:rPr lang="pt-PT" sz="1739"/>
              <a:t>queries</a:t>
            </a:r>
            <a:r>
              <a:rPr lang="pt-PT" sz="1739"/>
              <a:t> for some endpoints</a:t>
            </a:r>
            <a:endParaRPr sz="1739"/>
          </a:p>
          <a:p>
            <a:pPr indent="-339060" lvl="0" marL="457200" rtl="0" algn="just">
              <a:spcBef>
                <a:spcPts val="0"/>
              </a:spcBef>
              <a:spcAft>
                <a:spcPts val="0"/>
              </a:spcAft>
              <a:buSzPts val="1740"/>
              <a:buChar char="●"/>
            </a:pPr>
            <a:r>
              <a:rPr lang="pt-PT" sz="1739"/>
              <a:t>Data security and how big of a role it plays in database systems</a:t>
            </a:r>
            <a:endParaRPr sz="1739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Objectives</a:t>
            </a:r>
            <a:endParaRPr/>
          </a:p>
        </p:txBody>
      </p:sp>
      <p:sp>
        <p:nvSpPr>
          <p:cNvPr id="144" name="Google Shape;144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-330776" lvl="0" marL="457200" rtl="0" algn="just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PT" sz="1739"/>
              <a:t>In this project our goal was to develop a database application</a:t>
            </a:r>
            <a:endParaRPr sz="1739"/>
          </a:p>
          <a:p>
            <a:pPr indent="-330776" lvl="0" marL="457200" rtl="0" algn="just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PT" sz="1739"/>
              <a:t>For that, we started by creating the entity-relationship data model for the hospital </a:t>
            </a:r>
            <a:r>
              <a:rPr lang="pt-PT" sz="1739"/>
              <a:t>management</a:t>
            </a:r>
            <a:r>
              <a:rPr lang="pt-PT" sz="1739"/>
              <a:t> system</a:t>
            </a:r>
            <a:endParaRPr sz="1739"/>
          </a:p>
          <a:p>
            <a:pPr indent="-330776" lvl="0" marL="457200" rtl="0" algn="just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pt-PT" sz="1739"/>
              <a:t>After this we developed our application with the help of a rest API that allows the user to send HTTP requests to the web server, that will retrieve or send data do the database and then send a HTTP </a:t>
            </a:r>
            <a:r>
              <a:rPr lang="pt-PT" sz="1739"/>
              <a:t>response</a:t>
            </a:r>
            <a:r>
              <a:rPr lang="pt-PT" sz="1739"/>
              <a:t> to the user. </a:t>
            </a:r>
            <a:endParaRPr sz="1739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/>
          <p:nvPr>
            <p:ph type="title"/>
          </p:nvPr>
        </p:nvSpPr>
        <p:spPr>
          <a:xfrm>
            <a:off x="74500" y="40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ER Diagram</a:t>
            </a:r>
            <a:endParaRPr/>
          </a:p>
        </p:txBody>
      </p:sp>
      <p:pic>
        <p:nvPicPr>
          <p:cNvPr id="150" name="Google Shape;15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525" y="702038"/>
            <a:ext cx="7304750" cy="37394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How to run the software</a:t>
            </a:r>
            <a:endParaRPr/>
          </a:p>
        </p:txBody>
      </p:sp>
      <p:sp>
        <p:nvSpPr>
          <p:cNvPr id="156" name="Google Shape;156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9060" lvl="0" marL="457200" rtl="0" algn="just">
              <a:spcBef>
                <a:spcPts val="0"/>
              </a:spcBef>
              <a:spcAft>
                <a:spcPts val="0"/>
              </a:spcAft>
              <a:buSzPts val="1740"/>
              <a:buChar char="●"/>
            </a:pPr>
            <a:r>
              <a:rPr lang="pt-PT" sz="1739"/>
              <a:t>To run the software the user needs to have the most recent version of python and pipenv installed.</a:t>
            </a:r>
            <a:endParaRPr sz="1739"/>
          </a:p>
          <a:p>
            <a:pPr indent="-339060" lvl="0" marL="457200" rtl="0" algn="just">
              <a:spcBef>
                <a:spcPts val="0"/>
              </a:spcBef>
              <a:spcAft>
                <a:spcPts val="0"/>
              </a:spcAft>
              <a:buSzPts val="1740"/>
              <a:buChar char="●"/>
            </a:pPr>
            <a:r>
              <a:rPr lang="pt-PT" sz="1739"/>
              <a:t>To run the application the user should go to the app directory and run the command </a:t>
            </a:r>
            <a:r>
              <a:rPr b="1" lang="pt-PT" sz="1700">
                <a:solidFill>
                  <a:srgbClr val="000000"/>
                </a:solidFill>
              </a:rPr>
              <a:t>python -m flask run -p 5050.</a:t>
            </a:r>
            <a:endParaRPr b="1" sz="1700">
              <a:solidFill>
                <a:srgbClr val="000000"/>
              </a:solidFill>
            </a:endParaRPr>
          </a:p>
          <a:p>
            <a:pPr indent="-339060" lvl="0" marL="457200" rtl="0" algn="just">
              <a:spcBef>
                <a:spcPts val="0"/>
              </a:spcBef>
              <a:spcAft>
                <a:spcPts val="0"/>
              </a:spcAft>
              <a:buSzPts val="1740"/>
              <a:buChar char="●"/>
            </a:pPr>
            <a:r>
              <a:rPr lang="pt-PT" sz="1739"/>
              <a:t>To migrate the database run the scripts directly in psql with the \i &lt;path&gt; command.</a:t>
            </a:r>
            <a:endParaRPr sz="1739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/>
          <p:nvPr>
            <p:ph type="title"/>
          </p:nvPr>
        </p:nvSpPr>
        <p:spPr>
          <a:xfrm>
            <a:off x="74500" y="40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Endpoints implemented - Create nurse</a:t>
            </a:r>
            <a:endParaRPr/>
          </a:p>
        </p:txBody>
      </p:sp>
      <p:pic>
        <p:nvPicPr>
          <p:cNvPr id="162" name="Google Shape;16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9398" y="1459025"/>
            <a:ext cx="6090998" cy="337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1"/>
          <p:cNvSpPr txBox="1"/>
          <p:nvPr>
            <p:ph type="title"/>
          </p:nvPr>
        </p:nvSpPr>
        <p:spPr>
          <a:xfrm>
            <a:off x="74500" y="40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Endpoints implemented - Create doctor</a:t>
            </a:r>
            <a:endParaRPr/>
          </a:p>
        </p:txBody>
      </p:sp>
      <p:pic>
        <p:nvPicPr>
          <p:cNvPr id="168" name="Google Shape;16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1798" y="1384700"/>
            <a:ext cx="6077926" cy="3478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2"/>
          <p:cNvSpPr txBox="1"/>
          <p:nvPr>
            <p:ph type="title"/>
          </p:nvPr>
        </p:nvSpPr>
        <p:spPr>
          <a:xfrm>
            <a:off x="74500" y="40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Endpoints implemented - Create assistant</a:t>
            </a:r>
            <a:endParaRPr/>
          </a:p>
        </p:txBody>
      </p:sp>
      <p:pic>
        <p:nvPicPr>
          <p:cNvPr id="174" name="Google Shape;17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1224" y="1508600"/>
            <a:ext cx="5833723" cy="3224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3"/>
          <p:cNvSpPr txBox="1"/>
          <p:nvPr>
            <p:ph type="title"/>
          </p:nvPr>
        </p:nvSpPr>
        <p:spPr>
          <a:xfrm>
            <a:off x="74500" y="404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Endpoints implemented - Create patient</a:t>
            </a:r>
            <a:endParaRPr/>
          </a:p>
        </p:txBody>
      </p:sp>
      <p:pic>
        <p:nvPicPr>
          <p:cNvPr id="180" name="Google Shape;18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1800" y="1409450"/>
            <a:ext cx="6083625" cy="3401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